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6" r:id="rId3"/>
    <p:sldId id="261" r:id="rId4"/>
    <p:sldId id="260" r:id="rId5"/>
    <p:sldId id="257" r:id="rId6"/>
    <p:sldId id="274" r:id="rId7"/>
    <p:sldId id="263" r:id="rId8"/>
    <p:sldId id="264" r:id="rId9"/>
    <p:sldId id="265" r:id="rId10"/>
    <p:sldId id="266" r:id="rId11"/>
    <p:sldId id="258" r:id="rId12"/>
    <p:sldId id="267" r:id="rId13"/>
    <p:sldId id="272" r:id="rId14"/>
    <p:sldId id="268" r:id="rId15"/>
    <p:sldId id="275" r:id="rId16"/>
    <p:sldId id="270" r:id="rId17"/>
    <p:sldId id="271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40E87-5D57-4537-B358-E75BECB91899}" type="datetimeFigureOut">
              <a:rPr lang="ru-RU" smtClean="0"/>
              <a:pPr/>
              <a:t>23.09.2024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798A9-C359-43BC-9D15-33E666303A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40E87-5D57-4537-B358-E75BECB91899}" type="datetimeFigureOut">
              <a:rPr lang="ru-RU" smtClean="0"/>
              <a:pPr/>
              <a:t>23.09.2024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798A9-C359-43BC-9D15-33E666303A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40E87-5D57-4537-B358-E75BECB91899}" type="datetimeFigureOut">
              <a:rPr lang="ru-RU" smtClean="0"/>
              <a:pPr/>
              <a:t>23.09.2024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798A9-C359-43BC-9D15-33E666303A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40E87-5D57-4537-B358-E75BECB91899}" type="datetimeFigureOut">
              <a:rPr lang="ru-RU" smtClean="0"/>
              <a:pPr/>
              <a:t>23.09.2024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798A9-C359-43BC-9D15-33E666303A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40E87-5D57-4537-B358-E75BECB91899}" type="datetimeFigureOut">
              <a:rPr lang="ru-RU" smtClean="0"/>
              <a:pPr/>
              <a:t>23.09.2024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798A9-C359-43BC-9D15-33E666303A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40E87-5D57-4537-B358-E75BECB91899}" type="datetimeFigureOut">
              <a:rPr lang="ru-RU" smtClean="0"/>
              <a:pPr/>
              <a:t>23.09.2024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798A9-C359-43BC-9D15-33E666303A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40E87-5D57-4537-B358-E75BECB91899}" type="datetimeFigureOut">
              <a:rPr lang="ru-RU" smtClean="0"/>
              <a:pPr/>
              <a:t>23.09.2024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798A9-C359-43BC-9D15-33E666303A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40E87-5D57-4537-B358-E75BECB91899}" type="datetimeFigureOut">
              <a:rPr lang="ru-RU" smtClean="0"/>
              <a:pPr/>
              <a:t>23.09.2024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798A9-C359-43BC-9D15-33E666303A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40E87-5D57-4537-B358-E75BECB91899}" type="datetimeFigureOut">
              <a:rPr lang="ru-RU" smtClean="0"/>
              <a:pPr/>
              <a:t>23.09.2024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798A9-C359-43BC-9D15-33E666303A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40E87-5D57-4537-B358-E75BECB91899}" type="datetimeFigureOut">
              <a:rPr lang="ru-RU" smtClean="0"/>
              <a:pPr/>
              <a:t>23.09.2024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798A9-C359-43BC-9D15-33E666303A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40E87-5D57-4537-B358-E75BECB91899}" type="datetimeFigureOut">
              <a:rPr lang="ru-RU" smtClean="0"/>
              <a:pPr/>
              <a:t>23.09.2024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798A9-C359-43BC-9D15-33E666303A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540E87-5D57-4537-B358-E75BECB91899}" type="datetimeFigureOut">
              <a:rPr lang="ru-RU" smtClean="0"/>
              <a:pPr/>
              <a:t>23.09.2024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0798A9-C359-43BC-9D15-33E666303A8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gif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Picture background">
            <a:extLst>
              <a:ext uri="{FF2B5EF4-FFF2-40B4-BE49-F238E27FC236}">
                <a16:creationId xmlns:a16="http://schemas.microsoft.com/office/drawing/2014/main" id="{1893D982-8ACB-4E20-987A-01A715940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814"/>
            <a:ext cx="9139905" cy="683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0" y="0"/>
            <a:ext cx="9144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>
                <a:ln>
                  <a:noFill/>
                </a:ln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А теперь пришла пора, показать вам всем, друзья, как живем в тепле и ласке, чем встречает наша «Сказка»</a:t>
            </a:r>
            <a:endParaRPr kumimoji="0" lang="ru-RU" sz="4000" b="0" i="0" u="none" strike="noStrike" cap="none" normalizeH="0" baseline="0" dirty="0">
              <a:ln>
                <a:noFill/>
              </a:ln>
              <a:effectLst/>
              <a:latin typeface="Monotype Corsiva" pitchFamily="66" charset="0"/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FFCE10-156B-4937-92EB-7F89BABDD896}"/>
              </a:ext>
            </a:extLst>
          </p:cNvPr>
          <p:cNvSpPr txBox="1"/>
          <p:nvPr/>
        </p:nvSpPr>
        <p:spPr>
          <a:xfrm>
            <a:off x="4590612" y="3233163"/>
            <a:ext cx="50657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Вас приветствует группа</a:t>
            </a:r>
          </a:p>
          <a:p>
            <a:pPr algn="ctr">
              <a:lnSpc>
                <a:spcPct val="150000"/>
              </a:lnSpc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Младшего дошкольного</a:t>
            </a:r>
          </a:p>
          <a:p>
            <a:pPr algn="ctr">
              <a:lnSpc>
                <a:spcPct val="150000"/>
              </a:lnSpc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возраста</a:t>
            </a:r>
          </a:p>
          <a:p>
            <a:pPr algn="ctr">
              <a:lnSpc>
                <a:spcPct val="150000"/>
              </a:lnSpc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«Солнышко»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34053B-5103-4F8E-995F-FB809B554C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38" b="94462" l="1385" r="9846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528" y="2072150"/>
            <a:ext cx="4824536" cy="482453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BD1B13E-0A80-4206-88D5-0C3B78A8A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"/>
            <a:ext cx="9144000" cy="6845807"/>
          </a:xfrm>
          <a:prstGeom prst="rect">
            <a:avLst/>
          </a:prstGeom>
        </p:spPr>
      </p:pic>
      <p:pic>
        <p:nvPicPr>
          <p:cNvPr id="2" name="Рисунок 1" descr="C:\Users\User\Desktop\группа\zCx_a_E3Qkc.jpg"/>
          <p:cNvPicPr/>
          <p:nvPr/>
        </p:nvPicPr>
        <p:blipFill>
          <a:blip r:embed="rId3" cstate="print"/>
          <a:srcRect l="50187"/>
          <a:stretch>
            <a:fillRect/>
          </a:stretch>
        </p:blipFill>
        <p:spPr bwMode="auto">
          <a:xfrm>
            <a:off x="4713281" y="481379"/>
            <a:ext cx="3221748" cy="45603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 descr="C:\Users\User\Desktop\группа\zCx_a_E3Qkc.jpg"/>
          <p:cNvPicPr/>
          <p:nvPr/>
        </p:nvPicPr>
        <p:blipFill>
          <a:blip r:embed="rId3" cstate="print"/>
          <a:srcRect l="2809" r="50134"/>
          <a:stretch>
            <a:fillRect/>
          </a:stretch>
        </p:blipFill>
        <p:spPr bwMode="auto">
          <a:xfrm>
            <a:off x="745385" y="481378"/>
            <a:ext cx="3951201" cy="45603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4860032" y="5050499"/>
            <a:ext cx="33843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Колокольчики звенят, </a:t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Барабанчики гремят, </a:t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Маракасы, дудки, бубны, </a:t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Строим музыкальный лад.</a:t>
            </a:r>
          </a:p>
        </p:txBody>
      </p:sp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456462" y="4977497"/>
            <a:ext cx="424847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 в десять лет, и в семь, и в пять </a:t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Все дети любят рисовать. </a:t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Мы с тобою целый мир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На бумаге создадим: </a:t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Птиц и рыб, дома, людей, </a:t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Даже сказочных зверей. </a:t>
            </a:r>
          </a:p>
        </p:txBody>
      </p:sp>
      <p:pic>
        <p:nvPicPr>
          <p:cNvPr id="22530" name="Picture 2" descr="C:\Users\User\Desktop\smiles-emocii-990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36753" y="4802539"/>
            <a:ext cx="1296144" cy="1075413"/>
          </a:xfrm>
          <a:prstGeom prst="rect">
            <a:avLst/>
          </a:prstGeom>
          <a:noFill/>
        </p:spPr>
      </p:pic>
      <p:pic>
        <p:nvPicPr>
          <p:cNvPr id="22531" name="Picture 3" descr="C:\Users\User\Desktop\3496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5638800"/>
            <a:ext cx="1514475" cy="10305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22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25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D45BB50-6080-4163-AEE6-ECBBBBFC1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"/>
            <a:ext cx="9144000" cy="684580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233320" y="2090172"/>
            <a:ext cx="475252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Monotype Corsiva" pitchFamily="66" charset="0"/>
              </a:rPr>
              <a:t>Чтоб успешно развиваться, </a:t>
            </a:r>
            <a:br>
              <a:rPr lang="ru-RU" sz="2800" dirty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2800" dirty="0">
                <a:solidFill>
                  <a:srgbClr val="002060"/>
                </a:solidFill>
                <a:latin typeface="Monotype Corsiva" pitchFamily="66" charset="0"/>
              </a:rPr>
              <a:t>Нужно спортом заниматься. </a:t>
            </a:r>
            <a:br>
              <a:rPr lang="ru-RU" sz="2800" dirty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2800" dirty="0">
                <a:solidFill>
                  <a:srgbClr val="002060"/>
                </a:solidFill>
                <a:latin typeface="Monotype Corsiva" pitchFamily="66" charset="0"/>
              </a:rPr>
              <a:t>Нам полезно без сомнения  </a:t>
            </a:r>
            <a:r>
              <a:rPr lang="ru-RU" sz="2800" dirty="0" smtClean="0">
                <a:solidFill>
                  <a:srgbClr val="002060"/>
                </a:solidFill>
                <a:latin typeface="Monotype Corsiva" pitchFamily="66" charset="0"/>
              </a:rPr>
              <a:t>знать,</a:t>
            </a:r>
            <a:r>
              <a:rPr lang="ru-RU" sz="2800" dirty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2800" dirty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2800" dirty="0">
                <a:solidFill>
                  <a:srgbClr val="002060"/>
                </a:solidFill>
                <a:latin typeface="Monotype Corsiva" pitchFamily="66" charset="0"/>
              </a:rPr>
              <a:t>Что связано с движением. </a:t>
            </a:r>
            <a:br>
              <a:rPr lang="ru-RU" sz="2800" dirty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2800" dirty="0">
                <a:solidFill>
                  <a:srgbClr val="002060"/>
                </a:solidFill>
                <a:latin typeface="Monotype Corsiva" pitchFamily="66" charset="0"/>
              </a:rPr>
              <a:t>Будем вместе мы играть, </a:t>
            </a:r>
            <a:br>
              <a:rPr lang="ru-RU" sz="2800" dirty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2800" dirty="0">
                <a:solidFill>
                  <a:srgbClr val="002060"/>
                </a:solidFill>
                <a:latin typeface="Monotype Corsiva" pitchFamily="66" charset="0"/>
              </a:rPr>
              <a:t>Бегать, прыгать и скакать!</a:t>
            </a:r>
          </a:p>
        </p:txBody>
      </p:sp>
      <p:pic>
        <p:nvPicPr>
          <p:cNvPr id="1027" name="Picture 3" descr="C:\Users\User\Desktop\1931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0248" y="548680"/>
            <a:ext cx="1444160" cy="1368152"/>
          </a:xfrm>
          <a:prstGeom prst="rect">
            <a:avLst/>
          </a:prstGeom>
          <a:noFill/>
        </p:spPr>
      </p:pic>
      <p:pic>
        <p:nvPicPr>
          <p:cNvPr id="1028" name="Picture 4" descr="C:\Users\User\Desktop\30155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5085184"/>
            <a:ext cx="1440160" cy="1255692"/>
          </a:xfrm>
          <a:prstGeom prst="rect">
            <a:avLst/>
          </a:prstGeom>
          <a:noFill/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670679B4-ECCC-40D7-B588-A6432BF7F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00" y="836712"/>
            <a:ext cx="3387702" cy="60275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87502C5-4F22-41DB-8C05-B2C51A37D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"/>
            <a:ext cx="9144000" cy="684580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5805264"/>
            <a:ext cx="40679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+mj-lt"/>
              </a:rPr>
              <a:t>    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3E9C27CC-2FD7-4DE4-B1A9-A8680AB08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43" y="1584176"/>
            <a:ext cx="8912313" cy="50131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8F2896E-B4C9-4202-9BF0-9A91A7D3C56C}"/>
              </a:ext>
            </a:extLst>
          </p:cNvPr>
          <p:cNvSpPr/>
          <p:nvPr/>
        </p:nvSpPr>
        <p:spPr>
          <a:xfrm>
            <a:off x="2699792" y="233758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В игры разные играем,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Всех с собою приглашаем!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Любим в магазин играть,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Печь пирог, стол накрывать.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Вместе праздники встречать.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7F36486-6A6A-4650-A1E6-EDA1A5CCC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4064"/>
            <a:ext cx="9144000" cy="684580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392722" y="66257"/>
            <a:ext cx="41044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    Больных лечить…и непременно </a:t>
            </a:r>
            <a:br>
              <a:rPr lang="ru-RU" sz="2000" dirty="0"/>
            </a:br>
            <a:r>
              <a:rPr lang="ru-RU" sz="2000" dirty="0"/>
              <a:t>    Прическу сделать современной!</a:t>
            </a:r>
            <a:r>
              <a:rPr lang="ru-RU" dirty="0"/>
              <a:t> 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14DE541A-0599-48E7-8EED-F4B92FB28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416" y="918313"/>
            <a:ext cx="3225534" cy="57390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BCFE2550-A9B1-47DE-825C-3A22D6858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52" y="894464"/>
            <a:ext cx="3225535" cy="57390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F51A9E-D07E-4264-8567-ACF6F889FB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3"/>
            <a:ext cx="9144000" cy="6845807"/>
          </a:xfrm>
          <a:prstGeom prst="rect">
            <a:avLst/>
          </a:prstGeom>
        </p:spPr>
      </p:pic>
      <p:pic>
        <p:nvPicPr>
          <p:cNvPr id="2" name="Рисунок 1" descr="C:\Users\User\Desktop\фото группы\100CANON\IMG_8455.JPG"/>
          <p:cNvPicPr/>
          <p:nvPr/>
        </p:nvPicPr>
        <p:blipFill>
          <a:blip r:embed="rId3" cstate="print"/>
          <a:srcRect t="5290" r="11147" b="12720"/>
          <a:stretch>
            <a:fillRect/>
          </a:stretch>
        </p:blipFill>
        <p:spPr bwMode="auto">
          <a:xfrm rot="20902017">
            <a:off x="273275" y="498662"/>
            <a:ext cx="5276850" cy="3248025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User\Desktop\группа\CtOt1XRisMs.jpg"/>
          <p:cNvPicPr/>
          <p:nvPr/>
        </p:nvPicPr>
        <p:blipFill>
          <a:blip r:embed="rId4" cstate="print"/>
          <a:srcRect l="4650" r="11170"/>
          <a:stretch>
            <a:fillRect/>
          </a:stretch>
        </p:blipFill>
        <p:spPr bwMode="auto">
          <a:xfrm rot="318494">
            <a:off x="3851920" y="1916832"/>
            <a:ext cx="5000625" cy="4457700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5292080" y="548680"/>
            <a:ext cx="38519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Как дорогу перейти, </a:t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Как в транспорте себя вести. </a:t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Запомним мы с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тобой,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играя, </a:t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Все правила движенья изучая.</a:t>
            </a:r>
          </a:p>
        </p:txBody>
      </p:sp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899592" y="4437112"/>
            <a:ext cx="316492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Вот машины в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гараже,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Все заправлены уже.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Ждет шоферов тут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игра,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Будет рада детвора.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4B6BA99-DDEF-4DDA-862E-523F7FBE29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"/>
            <a:ext cx="9144000" cy="6845807"/>
          </a:xfrm>
          <a:prstGeom prst="rect">
            <a:avLst/>
          </a:prstGeom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F7671DE6-D801-424C-BDB6-19CD44640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419"/>
            <a:ext cx="5675971" cy="31927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B81CFC8A-9F76-49C9-A7CE-1EB336CBD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673" y="3548634"/>
            <a:ext cx="5735017" cy="32259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26E900D-14D8-4BBF-B066-9986B7EAF46E}"/>
              </a:ext>
            </a:extLst>
          </p:cNvPr>
          <p:cNvSpPr/>
          <p:nvPr/>
        </p:nvSpPr>
        <p:spPr>
          <a:xfrm>
            <a:off x="0" y="4145944"/>
            <a:ext cx="35655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</a:rPr>
              <a:t>Выбрать по душе игру, познать цвет, форму, </a:t>
            </a:r>
            <a:r>
              <a:rPr lang="ru-RU" b="1" dirty="0" smtClean="0">
                <a:latin typeface="Arial" panose="020B0604020202020204" pitchFamily="34" charset="0"/>
              </a:rPr>
              <a:t>ширину.</a:t>
            </a:r>
            <a:endParaRPr lang="ru-RU" b="1" dirty="0">
              <a:latin typeface="Arial" panose="020B0604020202020204" pitchFamily="34" charset="0"/>
            </a:endParaRPr>
          </a:p>
        </p:txBody>
      </p:sp>
      <p:pic>
        <p:nvPicPr>
          <p:cNvPr id="9222" name="Picture 6" descr="Picture background">
            <a:extLst>
              <a:ext uri="{FF2B5EF4-FFF2-40B4-BE49-F238E27FC236}">
                <a16:creationId xmlns:a16="http://schemas.microsoft.com/office/drawing/2014/main" id="{B45FA02F-35BF-4130-A2B5-863768CD4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1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124744"/>
            <a:ext cx="2912331" cy="2912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40209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E62C00-2589-4D68-91D6-CBA4F7AD2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"/>
            <a:ext cx="9144000" cy="6845807"/>
          </a:xfrm>
          <a:prstGeom prst="rect">
            <a:avLst/>
          </a:prstGeom>
        </p:spPr>
      </p:pic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5527476" y="1461185"/>
            <a:ext cx="361652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 комнате у Мойдодыра,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Полотенце есть и мыло.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Руки здесь мы будем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мыть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 за чистотой следить.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44664" y="3718366"/>
            <a:ext cx="493204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А когда устанем очень,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То пойдем все отдыхать.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Руки - ноги наигрались.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Глазки станут засыпать,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Ляжем дружно отдыхать мы на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мягкую кровать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Рисунок 4" descr="C:\Users\User\Desktop\группа\Adg6HrqH1AA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0236" y="3428999"/>
            <a:ext cx="4229100" cy="3171206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DB333C2-DE4C-4309-8BB6-32BA3FE6D8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" y="888817"/>
            <a:ext cx="5184576" cy="29163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42" name="Picture 2" descr="Picture background">
            <a:extLst>
              <a:ext uri="{FF2B5EF4-FFF2-40B4-BE49-F238E27FC236}">
                <a16:creationId xmlns:a16="http://schemas.microsoft.com/office/drawing/2014/main" id="{7E1B9096-FAFA-4321-884D-D57046460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063" l="1887" r="994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942595"/>
            <a:ext cx="2150245" cy="1854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9C89248-3B16-4000-BE59-37943C8F5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"/>
            <a:ext cx="9144000" cy="6845807"/>
          </a:xfrm>
          <a:prstGeom prst="rect">
            <a:avLst/>
          </a:prstGeom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395536" y="-267751"/>
            <a:ext cx="410445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/>
              <a:t>Группу всю мы показали, </a:t>
            </a:r>
            <a:br>
              <a:rPr lang="ru-RU" dirty="0"/>
            </a:br>
            <a:r>
              <a:rPr lang="ru-RU" dirty="0"/>
              <a:t>О себе все рассказали. </a:t>
            </a:r>
            <a:br>
              <a:rPr lang="ru-RU" dirty="0"/>
            </a:br>
            <a:r>
              <a:rPr lang="ru-RU" dirty="0"/>
              <a:t>Вас в гости снова будем ждать, </a:t>
            </a:r>
            <a:br>
              <a:rPr lang="ru-RU" dirty="0"/>
            </a:br>
            <a:r>
              <a:rPr lang="ru-RU" dirty="0"/>
              <a:t>Нам есть еще, что показать.</a:t>
            </a:r>
          </a:p>
        </p:txBody>
      </p:sp>
      <p:pic>
        <p:nvPicPr>
          <p:cNvPr id="3" name="Рисунок 2" descr="C:\Users\User\Desktop\фото группы\DCIM\100CANON\IMG_8434.JPG"/>
          <p:cNvPicPr/>
          <p:nvPr/>
        </p:nvPicPr>
        <p:blipFill>
          <a:blip r:embed="rId3" cstate="print"/>
          <a:srcRect l="1122" t="1924" r="2648" b="16086"/>
          <a:stretch>
            <a:fillRect/>
          </a:stretch>
        </p:blipFill>
        <p:spPr bwMode="auto">
          <a:xfrm>
            <a:off x="3995936" y="0"/>
            <a:ext cx="4833438" cy="2780928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User\Desktop\фото группы\DCIM\100CANON\IMG_8440.JPG"/>
          <p:cNvPicPr/>
          <p:nvPr/>
        </p:nvPicPr>
        <p:blipFill>
          <a:blip r:embed="rId4" cstate="print"/>
          <a:srcRect l="3848" t="45433" b="5529"/>
          <a:stretch>
            <a:fillRect/>
          </a:stretch>
        </p:blipFill>
        <p:spPr bwMode="auto">
          <a:xfrm>
            <a:off x="0" y="2636912"/>
            <a:ext cx="5711825" cy="1943100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Desktop\фото группы\100CANON\IMG_8454.JPG"/>
          <p:cNvPicPr/>
          <p:nvPr/>
        </p:nvPicPr>
        <p:blipFill>
          <a:blip r:embed="rId5" cstate="print"/>
          <a:srcRect t="16827" r="6841" b="1683"/>
          <a:stretch>
            <a:fillRect/>
          </a:stretch>
        </p:blipFill>
        <p:spPr bwMode="auto">
          <a:xfrm>
            <a:off x="4679504" y="4337720"/>
            <a:ext cx="4464496" cy="2520280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2" descr="C:\Users\User\Desktop\smiles-emocii-408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19461" y="3140968"/>
            <a:ext cx="1036915" cy="864096"/>
          </a:xfrm>
          <a:prstGeom prst="rect">
            <a:avLst/>
          </a:prstGeom>
          <a:noFill/>
        </p:spPr>
      </p:pic>
      <p:pic>
        <p:nvPicPr>
          <p:cNvPr id="25604" name="Picture 4" descr="C:\Users\User\Desktop\smiles-emocii-2134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75656" y="5229200"/>
            <a:ext cx="1872208" cy="11521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F7101E1-7021-4894-AFA4-BDB9C01CD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"/>
            <a:ext cx="9144000" cy="6845807"/>
          </a:xfrm>
          <a:prstGeom prst="rect">
            <a:avLst/>
          </a:prstGeom>
        </p:spPr>
      </p:pic>
      <p:pic>
        <p:nvPicPr>
          <p:cNvPr id="2" name="Рисунок 1" descr="http://detsadskazka.ucoz.ru/image/solnyshko.pn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64754" y="548680"/>
            <a:ext cx="5543550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2434DDD-A75B-435F-B6CE-1AF0068C3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352" y="0"/>
            <a:ext cx="9138696" cy="684030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20689"/>
            <a:ext cx="7772400" cy="2160239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Monotype Corsiva" pitchFamily="66" charset="0"/>
              </a:rPr>
              <a:t>Мы двери в «Сказку» </a:t>
            </a:r>
            <a:r>
              <a:rPr lang="ru-RU" dirty="0" smtClean="0">
                <a:latin typeface="Monotype Corsiva" pitchFamily="66" charset="0"/>
              </a:rPr>
              <a:t>открываем</a:t>
            </a:r>
            <a:r>
              <a:rPr lang="ru-RU" dirty="0">
                <a:latin typeface="Monotype Corsiva" pitchFamily="66" charset="0"/>
              </a:rPr>
              <a:t> </a:t>
            </a:r>
            <a:br>
              <a:rPr lang="ru-RU" dirty="0">
                <a:latin typeface="Monotype Corsiva" pitchFamily="66" charset="0"/>
              </a:rPr>
            </a:br>
            <a:r>
              <a:rPr lang="ru-RU" dirty="0">
                <a:latin typeface="Monotype Corsiva" pitchFamily="66" charset="0"/>
              </a:rPr>
              <a:t>И в нашу группу приглашаем! </a:t>
            </a:r>
            <a:br>
              <a:rPr lang="ru-RU" dirty="0">
                <a:latin typeface="Monotype Corsiva" pitchFamily="66" charset="0"/>
              </a:rPr>
            </a:br>
            <a:r>
              <a:rPr lang="ru-RU" dirty="0">
                <a:latin typeface="Monotype Corsiva" pitchFamily="66" charset="0"/>
              </a:rPr>
              <a:t>Здесь группа «Солнышко» сияет, </a:t>
            </a:r>
            <a:br>
              <a:rPr lang="ru-RU" dirty="0">
                <a:latin typeface="Monotype Corsiva" pitchFamily="66" charset="0"/>
              </a:rPr>
            </a:br>
            <a:r>
              <a:rPr lang="ru-RU" dirty="0">
                <a:latin typeface="Monotype Corsiva" pitchFamily="66" charset="0"/>
              </a:rPr>
              <a:t>Всем настроение поднимает.</a:t>
            </a:r>
          </a:p>
        </p:txBody>
      </p:sp>
      <p:pic>
        <p:nvPicPr>
          <p:cNvPr id="4" name="Рисунок 3" descr="http://1armdetsad.ru/wp-content/uploads/2017/11/d857.jp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15432" y="2971443"/>
            <a:ext cx="6913135" cy="264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762B212-394A-4CBF-97A0-91BF04E47A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" y="8847"/>
            <a:ext cx="9138696" cy="684030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5AADA69-621E-493E-AE48-A7DDC521125C}"/>
              </a:ext>
            </a:extLst>
          </p:cNvPr>
          <p:cNvSpPr/>
          <p:nvPr/>
        </p:nvSpPr>
        <p:spPr>
          <a:xfrm>
            <a:off x="0" y="4240904"/>
            <a:ext cx="4572000" cy="23637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74320" lvl="0" indent="-274320" algn="ctr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ru-RU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Прокопьева Татьяна Фёдоровна</a:t>
            </a:r>
          </a:p>
          <a:p>
            <a:pPr marL="274320" lvl="0" indent="-274320" algn="ctr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Воспитатель 1 категории</a:t>
            </a:r>
          </a:p>
          <a:p>
            <a:pPr marL="274320" lvl="0" indent="-274320" algn="ctr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Стаж работ 23 года</a:t>
            </a:r>
          </a:p>
          <a:p>
            <a:pPr marL="274320" lvl="0" indent="-274320" algn="ctr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Творческая и </a:t>
            </a:r>
          </a:p>
          <a:p>
            <a:pPr marL="274320" lvl="0" indent="-274320" algn="ctr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профессионал своего дела.</a:t>
            </a:r>
          </a:p>
          <a:p>
            <a:pPr marL="274320" lvl="0" indent="-274320" algn="ctr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Хранит столько теплоты и света, </a:t>
            </a:r>
          </a:p>
          <a:p>
            <a:pPr marL="274320" lvl="0" indent="-274320" algn="ctr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Что хватит их с лихвой на всех детей.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E38406F-B8E5-4307-A1BA-031A3620BAC5}"/>
              </a:ext>
            </a:extLst>
          </p:cNvPr>
          <p:cNvSpPr/>
          <p:nvPr/>
        </p:nvSpPr>
        <p:spPr>
          <a:xfrm>
            <a:off x="4355976" y="4240904"/>
            <a:ext cx="5004048" cy="26961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74320" algn="ctr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ru-RU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Сапачук</a:t>
            </a:r>
            <a:r>
              <a:rPr lang="ru-RU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Татьяна Николаевна</a:t>
            </a:r>
          </a:p>
          <a:p>
            <a:pPr marL="274320" lvl="0" indent="-274320" algn="ctr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Воспитатель 1 категории</a:t>
            </a:r>
          </a:p>
          <a:p>
            <a:pPr marL="274320" lvl="0" indent="-274320" algn="ctr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Стаж работы 4 года</a:t>
            </a:r>
          </a:p>
          <a:p>
            <a:pPr marL="274320" lvl="0" indent="-274320" algn="ctr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Ответственная и исполнительная. </a:t>
            </a:r>
            <a:r>
              <a:rPr lang="ru-RU" dirty="0">
                <a:solidFill>
                  <a:prstClr val="black"/>
                </a:solidFill>
                <a:latin typeface="Constantia"/>
              </a:rPr>
              <a:t> </a:t>
            </a:r>
          </a:p>
          <a:p>
            <a:pPr marL="274320" lvl="0" indent="-274320" algn="ctr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Улыбчивая и доброжелательная.</a:t>
            </a:r>
          </a:p>
          <a:p>
            <a:pPr marL="274320" lvl="0" indent="-274320" algn="ctr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Обнимет, проводит, утешит, поймет,</a:t>
            </a:r>
          </a:p>
          <a:p>
            <a:pPr marL="274320" lvl="0" indent="-274320" algn="ctr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ведь к детям любовь никогда не уйдет</a:t>
            </a:r>
          </a:p>
          <a:p>
            <a:pPr marL="274320" lvl="0" indent="-274320" algn="ctr">
              <a:spcBef>
                <a:spcPct val="20000"/>
              </a:spcBef>
              <a:buClr>
                <a:srgbClr val="0BD0D9"/>
              </a:buClr>
              <a:buSzPct val="95000"/>
            </a:pPr>
            <a:endParaRPr lang="ru-RU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AEA2F-0385-4F99-8EE2-47BA46188A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00" t="11150" r="11111" b="12201"/>
          <a:stretch/>
        </p:blipFill>
        <p:spPr>
          <a:xfrm>
            <a:off x="899592" y="188640"/>
            <a:ext cx="2952328" cy="393441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E6451CF-2161-4773-B091-49F81A4234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42" t="26689" r="7892" b="18500"/>
          <a:stretch/>
        </p:blipFill>
        <p:spPr bwMode="auto">
          <a:xfrm>
            <a:off x="5781821" y="377659"/>
            <a:ext cx="2454021" cy="375893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79675B-A755-435E-951D-0FD2A0145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" y="8847"/>
            <a:ext cx="9138696" cy="684030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054219" y="242352"/>
            <a:ext cx="43924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раздевалке шкафчики. </a:t>
            </a:r>
            <a:br>
              <a:rPr lang="ru-RU" dirty="0"/>
            </a:br>
            <a:r>
              <a:rPr lang="ru-RU" dirty="0"/>
              <a:t>В них пальто и шарфики, </a:t>
            </a:r>
            <a:br>
              <a:rPr lang="ru-RU" dirty="0"/>
            </a:br>
            <a:r>
              <a:rPr lang="ru-RU" dirty="0"/>
              <a:t>Туфли, шапочки, ботинки, </a:t>
            </a:r>
            <a:br>
              <a:rPr lang="ru-RU" dirty="0"/>
            </a:br>
            <a:r>
              <a:rPr lang="ru-RU" dirty="0"/>
              <a:t>А на шкафчиках картинки. </a:t>
            </a:r>
            <a:br>
              <a:rPr lang="ru-RU" dirty="0"/>
            </a:br>
            <a:r>
              <a:rPr lang="ru-RU" dirty="0"/>
              <a:t>Знаю я зачем картинки! </a:t>
            </a:r>
            <a:br>
              <a:rPr lang="ru-RU" dirty="0"/>
            </a:br>
            <a:r>
              <a:rPr lang="ru-RU" dirty="0"/>
              <a:t>Чтоб не путали ботинки, </a:t>
            </a:r>
            <a:br>
              <a:rPr lang="ru-RU" dirty="0"/>
            </a:br>
            <a:r>
              <a:rPr lang="ru-RU" dirty="0"/>
              <a:t>Туфли, шапочки, пальтишки </a:t>
            </a:r>
            <a:br>
              <a:rPr lang="ru-RU" dirty="0"/>
            </a:br>
            <a:r>
              <a:rPr lang="ru-RU" dirty="0"/>
              <a:t>Вани, Маши и Иришки. 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8FD6B6F-6D58-4CB6-81BE-26A75FBB7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58" y="2550676"/>
            <a:ext cx="7132284" cy="40119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86308B5-E783-468F-A0C4-10FD96C7D7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" y="8847"/>
            <a:ext cx="9138696" cy="6840305"/>
          </a:xfrm>
          <a:prstGeom prst="rect">
            <a:avLst/>
          </a:prstGeom>
        </p:spPr>
      </p:pic>
      <p:pic>
        <p:nvPicPr>
          <p:cNvPr id="4" name="Рисунок 3" descr="C:\Users\User\Desktop\фото группы\DCIM\100CANON\IMG_8430.JPG"/>
          <p:cNvPicPr/>
          <p:nvPr/>
        </p:nvPicPr>
        <p:blipFill>
          <a:blip r:embed="rId3" cstate="print"/>
          <a:srcRect l="4810" t="34615" b="18510"/>
          <a:stretch>
            <a:fillRect/>
          </a:stretch>
        </p:blipFill>
        <p:spPr bwMode="auto">
          <a:xfrm>
            <a:off x="3765080" y="533720"/>
            <a:ext cx="5004048" cy="2348879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E:\все фото\Dcim\Мои рисунки\DSCN1070.jpg"/>
          <p:cNvPicPr/>
          <p:nvPr/>
        </p:nvPicPr>
        <p:blipFill>
          <a:blip r:embed="rId4" cstate="print">
            <a:lum contrast="43000"/>
          </a:blip>
          <a:srcRect l="46980" t="1709" r="1548" b="2778"/>
          <a:stretch>
            <a:fillRect/>
          </a:stretch>
        </p:blipFill>
        <p:spPr bwMode="auto">
          <a:xfrm rot="20595812">
            <a:off x="243201" y="2488771"/>
            <a:ext cx="1823162" cy="2513830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E:\все фото\Dcim\Мои рисунки\DSCN1072.jpg"/>
          <p:cNvPicPr/>
          <p:nvPr/>
        </p:nvPicPr>
        <p:blipFill>
          <a:blip r:embed="rId5" cstate="print">
            <a:lum contrast="39000"/>
          </a:blip>
          <a:srcRect t="10256" r="50294"/>
          <a:stretch>
            <a:fillRect/>
          </a:stretch>
        </p:blipFill>
        <p:spPr bwMode="auto">
          <a:xfrm rot="1024073">
            <a:off x="1745077" y="3691676"/>
            <a:ext cx="1679434" cy="2572716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E:\ВКР ШЕВЧЕНКО ЛЮБОВИ-1\фото диплом\видео 144.jpg"/>
          <p:cNvPicPr/>
          <p:nvPr/>
        </p:nvPicPr>
        <p:blipFill>
          <a:blip r:embed="rId6" cstate="print">
            <a:lum contrast="44000"/>
          </a:blip>
          <a:srcRect l="1924" t="361" r="9407" b="11312"/>
          <a:stretch>
            <a:fillRect/>
          </a:stretch>
        </p:blipFill>
        <p:spPr bwMode="auto">
          <a:xfrm>
            <a:off x="1738074" y="304003"/>
            <a:ext cx="1944216" cy="2808312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3694742" y="3132284"/>
            <a:ext cx="552939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dirty="0"/>
              <a:t>Каждый родитель о важном прочтет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/>
              <a:t>И на заметку, что нужно возьмет.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/>
              <a:t>Для родителей повсюду информация стоит.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/>
              <a:t>Прочитав они узнают, что </a:t>
            </a:r>
            <a:r>
              <a:rPr lang="ru-RU" dirty="0" smtClean="0"/>
              <a:t>надеть</a:t>
            </a:r>
            <a:r>
              <a:rPr lang="ru-RU" dirty="0"/>
              <a:t>, что приносить,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/>
              <a:t>Что покушает их чадо, что учить с ребенком надо.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/>
              <a:t>Здесь мы будем выставлять творчество наших ребят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/>
              <a:t>Пусть родители глядят!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BCC044-9E0F-491A-9D42-2DC482B3F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" y="8847"/>
            <a:ext cx="9138696" cy="6840305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BD1C118-79E8-4CA9-9A37-4F0EC7953881}"/>
              </a:ext>
            </a:extLst>
          </p:cNvPr>
          <p:cNvSpPr/>
          <p:nvPr/>
        </p:nvSpPr>
        <p:spPr>
          <a:xfrm>
            <a:off x="2699792" y="332656"/>
            <a:ext cx="48245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вами в группу мы попали, </a:t>
            </a:r>
            <a:b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 такого не видали.</a:t>
            </a:r>
            <a:b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Все, о чем мечтали…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Здесь непременно это есть!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A14F70A0-C9F6-44BF-9A0D-C71726AB0C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0" t="15640" r="5466"/>
          <a:stretch/>
        </p:blipFill>
        <p:spPr bwMode="auto">
          <a:xfrm>
            <a:off x="335035" y="1761418"/>
            <a:ext cx="8473930" cy="44132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48134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B5B4553-68CB-43C3-81D2-B5DBE0BFC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" y="8847"/>
            <a:ext cx="9138696" cy="6840305"/>
          </a:xfrm>
          <a:prstGeom prst="rect">
            <a:avLst/>
          </a:prstGeom>
        </p:spPr>
      </p:pic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2483768" y="-7350"/>
            <a:ext cx="468052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/>
              <a:t> </a:t>
            </a:r>
            <a:br>
              <a:rPr lang="ru-RU" sz="2000" dirty="0"/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Есть волшебный сундучок, </a:t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Там куклы разные из сказок: </a:t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Лисичка, зайчик, старичок, </a:t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 наших  руках ожили сразу.</a:t>
            </a:r>
          </a:p>
        </p:txBody>
      </p:sp>
      <p:pic>
        <p:nvPicPr>
          <p:cNvPr id="3" name="Рисунок 2" descr="C:\Users\User\Desktop\фото группы\100CANON\IMG_8450.JPG"/>
          <p:cNvPicPr/>
          <p:nvPr/>
        </p:nvPicPr>
        <p:blipFill>
          <a:blip r:embed="rId3" cstate="print">
            <a:lum contrast="36000"/>
          </a:blip>
          <a:srcRect t="7692" b="23077"/>
          <a:stretch>
            <a:fillRect/>
          </a:stretch>
        </p:blipFill>
        <p:spPr bwMode="auto">
          <a:xfrm>
            <a:off x="323528" y="1772816"/>
            <a:ext cx="8136904" cy="4255368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DC1C958-C43A-44EF-AD1C-DEC5B5FC3E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" y="8847"/>
            <a:ext cx="9138696" cy="6840305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F75E9470-D371-44B4-A217-0D7641315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93" y="2229464"/>
            <a:ext cx="8016213" cy="45091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50FB58C-6E67-4DCE-B8A8-30934BB6E474}"/>
              </a:ext>
            </a:extLst>
          </p:cNvPr>
          <p:cNvSpPr/>
          <p:nvPr/>
        </p:nvSpPr>
        <p:spPr>
          <a:xfrm>
            <a:off x="2843808" y="795457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Разных кубиков не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счесть,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 конструктор у нас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есть.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Из него построим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дом,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Кукол жить в нем позовем.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B4CA1F6-2689-46FC-B6FA-A815FD35E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"/>
            <a:ext cx="9144000" cy="6845807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A4448F37-E214-498F-A5FB-99BF293F2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43" y="1844824"/>
            <a:ext cx="8558069" cy="48139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CDC4278-293B-4741-A937-4712F96AE45C}"/>
              </a:ext>
            </a:extLst>
          </p:cNvPr>
          <p:cNvSpPr/>
          <p:nvPr/>
        </p:nvSpPr>
        <p:spPr>
          <a:xfrm>
            <a:off x="2123728" y="404664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Книжки нам пока читают</a:t>
            </a:r>
          </a:p>
          <a:p>
            <a:pPr algn="ctr"/>
            <a:r>
              <a:rPr lang="ru-RU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Воспитатели для нас.</a:t>
            </a:r>
          </a:p>
          <a:p>
            <a:pPr algn="ctr"/>
            <a:r>
              <a:rPr lang="ru-RU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Ежедневно наступает</a:t>
            </a:r>
          </a:p>
          <a:p>
            <a:pPr algn="ctr"/>
            <a:r>
              <a:rPr lang="ru-RU" sz="20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Чтения </a:t>
            </a:r>
            <a:r>
              <a:rPr lang="ru-RU" sz="2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книг желанный час!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6">
      <a:dk1>
        <a:sysClr val="windowText" lastClr="000000"/>
      </a:dk1>
      <a:lt1>
        <a:srgbClr val="FFFF66"/>
      </a:lt1>
      <a:dk2>
        <a:srgbClr val="444D26"/>
      </a:dk2>
      <a:lt2>
        <a:srgbClr val="FCEF58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638</TotalTime>
  <Words>340</Words>
  <Application>Microsoft Office PowerPoint</Application>
  <PresentationFormat>Экран (4:3)</PresentationFormat>
  <Paragraphs>70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Constantia</vt:lpstr>
      <vt:lpstr>Monotype Corsiva</vt:lpstr>
      <vt:lpstr>Times New Roman</vt:lpstr>
      <vt:lpstr>Тема Office</vt:lpstr>
      <vt:lpstr>Презентация PowerPoint</vt:lpstr>
      <vt:lpstr>Мы двери в «Сказку» открываем  И в нашу группу приглашаем!  Здесь группа «Солнышко» сияет,  Всем настроение поднимает.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MultiDVD Team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Мы двери в «Сказку» открываем,  И в нашу группу приглашаем!  Здесь группа «Солнышко» сияет,  Всем настроение поднимает.</dc:title>
  <dc:creator>User</dc:creator>
  <cp:lastModifiedBy>45</cp:lastModifiedBy>
  <cp:revision>61</cp:revision>
  <dcterms:created xsi:type="dcterms:W3CDTF">2018-01-12T19:46:15Z</dcterms:created>
  <dcterms:modified xsi:type="dcterms:W3CDTF">2024-09-23T10:17:34Z</dcterms:modified>
</cp:coreProperties>
</file>